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4201" r:id="rId1"/>
  </p:sldMasterIdLst>
  <p:notesMasterIdLst>
    <p:notesMasterId r:id="rId38"/>
  </p:notesMasterIdLst>
  <p:sldIdLst>
    <p:sldId id="256" r:id="rId2"/>
    <p:sldId id="295" r:id="rId3"/>
    <p:sldId id="300" r:id="rId4"/>
    <p:sldId id="324" r:id="rId5"/>
    <p:sldId id="327" r:id="rId6"/>
    <p:sldId id="329" r:id="rId7"/>
    <p:sldId id="335" r:id="rId8"/>
    <p:sldId id="334" r:id="rId9"/>
    <p:sldId id="333" r:id="rId10"/>
    <p:sldId id="345" r:id="rId11"/>
    <p:sldId id="346" r:id="rId12"/>
    <p:sldId id="336" r:id="rId13"/>
    <p:sldId id="338" r:id="rId14"/>
    <p:sldId id="337" r:id="rId15"/>
    <p:sldId id="339" r:id="rId16"/>
    <p:sldId id="340" r:id="rId17"/>
    <p:sldId id="341" r:id="rId18"/>
    <p:sldId id="342" r:id="rId19"/>
    <p:sldId id="343" r:id="rId20"/>
    <p:sldId id="344" r:id="rId21"/>
    <p:sldId id="347" r:id="rId22"/>
    <p:sldId id="348" r:id="rId23"/>
    <p:sldId id="325" r:id="rId24"/>
    <p:sldId id="332" r:id="rId25"/>
    <p:sldId id="349" r:id="rId26"/>
    <p:sldId id="357" r:id="rId27"/>
    <p:sldId id="351" r:id="rId28"/>
    <p:sldId id="350" r:id="rId29"/>
    <p:sldId id="330" r:id="rId30"/>
    <p:sldId id="331" r:id="rId31"/>
    <p:sldId id="352" r:id="rId32"/>
    <p:sldId id="323" r:id="rId33"/>
    <p:sldId id="353" r:id="rId34"/>
    <p:sldId id="354" r:id="rId35"/>
    <p:sldId id="355" r:id="rId36"/>
    <p:sldId id="356" r:id="rId37"/>
  </p:sldIdLst>
  <p:sldSz cx="10075863" cy="7562850"/>
  <p:notesSz cx="7772400" cy="10058400"/>
  <p:defaultTextStyle>
    <a:defPPr>
      <a:defRPr lang="en-GB"/>
    </a:defPPr>
    <a:lvl1pPr algn="l" defTabSz="457008" rtl="0" fontAlgn="base" hangingPunct="0">
      <a:lnSpc>
        <a:spcPct val="35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charset="0"/>
      <a:defRPr kern="1200">
        <a:solidFill>
          <a:schemeClr val="bg1"/>
        </a:solidFill>
        <a:latin typeface="Arial" charset="0"/>
        <a:ea typeface="ＭＳ Ｐゴシック" charset="0"/>
        <a:cs typeface="+mn-cs"/>
      </a:defRPr>
    </a:lvl1pPr>
    <a:lvl2pPr marL="409403" indent="-199941" algn="l" defTabSz="457008" rtl="0" fontAlgn="base" hangingPunct="0">
      <a:lnSpc>
        <a:spcPct val="35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charset="0"/>
      <a:defRPr kern="1200">
        <a:solidFill>
          <a:schemeClr val="bg1"/>
        </a:solidFill>
        <a:latin typeface="Arial" charset="0"/>
        <a:ea typeface="ＭＳ Ｐゴシック" charset="0"/>
        <a:cs typeface="+mn-cs"/>
      </a:defRPr>
    </a:lvl2pPr>
    <a:lvl3pPr marL="625212" indent="-195181" algn="l" defTabSz="457008" rtl="0" fontAlgn="base" hangingPunct="0">
      <a:lnSpc>
        <a:spcPct val="35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charset="0"/>
      <a:defRPr kern="1200">
        <a:solidFill>
          <a:schemeClr val="bg1"/>
        </a:solidFill>
        <a:latin typeface="Arial" charset="0"/>
        <a:ea typeface="ＭＳ Ｐゴシック" charset="0"/>
        <a:cs typeface="+mn-cs"/>
      </a:defRPr>
    </a:lvl3pPr>
    <a:lvl4pPr marL="841022" indent="-209462" algn="l" defTabSz="457008" rtl="0" fontAlgn="base" hangingPunct="0">
      <a:lnSpc>
        <a:spcPct val="35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charset="0"/>
      <a:defRPr kern="1200">
        <a:solidFill>
          <a:schemeClr val="bg1"/>
        </a:solidFill>
        <a:latin typeface="Arial" charset="0"/>
        <a:ea typeface="ＭＳ Ｐゴシック" charset="0"/>
        <a:cs typeface="+mn-cs"/>
      </a:defRPr>
    </a:lvl4pPr>
    <a:lvl5pPr marL="1056830" indent="-196767" algn="l" defTabSz="457008" rtl="0" fontAlgn="base" hangingPunct="0">
      <a:lnSpc>
        <a:spcPct val="35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charset="0"/>
      <a:defRPr kern="1200">
        <a:solidFill>
          <a:schemeClr val="bg1"/>
        </a:solidFill>
        <a:latin typeface="Arial" charset="0"/>
        <a:ea typeface="ＭＳ Ｐゴシック" charset="0"/>
        <a:cs typeface="+mn-cs"/>
      </a:defRPr>
    </a:lvl5pPr>
    <a:lvl6pPr marL="2285039" algn="l" defTabSz="457008" rtl="0" eaLnBrk="1" latinLnBrk="0" hangingPunct="1">
      <a:defRPr kern="1200">
        <a:solidFill>
          <a:schemeClr val="bg1"/>
        </a:solidFill>
        <a:latin typeface="Arial" charset="0"/>
        <a:ea typeface="ＭＳ Ｐゴシック" charset="0"/>
        <a:cs typeface="+mn-cs"/>
      </a:defRPr>
    </a:lvl6pPr>
    <a:lvl7pPr marL="2742045" algn="l" defTabSz="457008" rtl="0" eaLnBrk="1" latinLnBrk="0" hangingPunct="1">
      <a:defRPr kern="1200">
        <a:solidFill>
          <a:schemeClr val="bg1"/>
        </a:solidFill>
        <a:latin typeface="Arial" charset="0"/>
        <a:ea typeface="ＭＳ Ｐゴシック" charset="0"/>
        <a:cs typeface="+mn-cs"/>
      </a:defRPr>
    </a:lvl7pPr>
    <a:lvl8pPr marL="3199055" algn="l" defTabSz="457008" rtl="0" eaLnBrk="1" latinLnBrk="0" hangingPunct="1">
      <a:defRPr kern="1200">
        <a:solidFill>
          <a:schemeClr val="bg1"/>
        </a:solidFill>
        <a:latin typeface="Arial" charset="0"/>
        <a:ea typeface="ＭＳ Ｐゴシック" charset="0"/>
        <a:cs typeface="+mn-cs"/>
      </a:defRPr>
    </a:lvl8pPr>
    <a:lvl9pPr marL="3656060" algn="l" defTabSz="457008" rtl="0" eaLnBrk="1" latinLnBrk="0" hangingPunct="1">
      <a:defRPr kern="1200">
        <a:solidFill>
          <a:schemeClr val="bg1"/>
        </a:solidFill>
        <a:latin typeface="Arial" charset="0"/>
        <a:ea typeface="ＭＳ Ｐゴシック" charset="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C6D9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878" autoAdjust="0"/>
    <p:restoredTop sz="94551" autoAdjust="0"/>
  </p:normalViewPr>
  <p:slideViewPr>
    <p:cSldViewPr>
      <p:cViewPr varScale="1">
        <p:scale>
          <a:sx n="92" d="100"/>
          <a:sy n="92" d="100"/>
        </p:scale>
        <p:origin x="840" y="176"/>
      </p:cViewPr>
      <p:guideLst>
        <p:guide orient="horz" pos="2160"/>
        <p:guide pos="2880"/>
      </p:guideLst>
    </p:cSldViewPr>
  </p:slideViewPr>
  <p:outlineViewPr>
    <p:cViewPr varScale="1">
      <p:scale>
        <a:sx n="170" d="200"/>
        <a:sy n="170" d="200"/>
      </p:scale>
      <p:origin x="0" y="931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11" d="100"/>
        <a:sy n="111" d="100"/>
      </p:scale>
      <p:origin x="0" y="0"/>
    </p:cViewPr>
  </p:sorter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notesMaster" Target="notesMasters/notesMaster1.xml"/><Relationship Id="rId39" Type="http://schemas.openxmlformats.org/officeDocument/2006/relationships/presProps" Target="presProps.xml"/><Relationship Id="rId40" Type="http://schemas.openxmlformats.org/officeDocument/2006/relationships/viewProps" Target="viewProps.xml"/><Relationship Id="rId41" Type="http://schemas.openxmlformats.org/officeDocument/2006/relationships/theme" Target="theme/theme1.xml"/><Relationship Id="rId4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AutoShape 1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36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0" name="AutoShape 2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1" name="AutoShape 3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2" name="AutoShape 4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3" name="AutoShape 5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4" name="AutoShape 6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5" name="AutoShape 7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6" name="AutoShape 8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7" name="AutoShape 9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8" name="AutoShape 10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9" name="AutoShape 11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60" name="AutoShape 12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61" name="AutoShape 13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62" name="AutoShape 14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63" name="Rectangle 15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7950" y="763588"/>
            <a:ext cx="4992688" cy="3748087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sp>
      <p:sp>
        <p:nvSpPr>
          <p:cNvPr id="2064" name="Rectangle 16"/>
          <p:cNvSpPr>
            <a:spLocks noGrp="1" noChangeArrowheads="1"/>
          </p:cNvSpPr>
          <p:nvPr>
            <p:ph type="body"/>
          </p:nvPr>
        </p:nvSpPr>
        <p:spPr bwMode="auto">
          <a:xfrm>
            <a:off x="777875" y="4776788"/>
            <a:ext cx="6194425" cy="450215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065" name="Rectangle 17"/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3349625" cy="479425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93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Times New Roman" charset="0"/>
              </a:defRPr>
            </a:lvl1pPr>
          </a:lstStyle>
          <a:p>
            <a:endParaRPr lang="en-GB"/>
          </a:p>
        </p:txBody>
      </p:sp>
      <p:sp>
        <p:nvSpPr>
          <p:cNvPr id="2066" name="Rectangle 18"/>
          <p:cNvSpPr>
            <a:spLocks noGrp="1" noChangeArrowheads="1"/>
          </p:cNvSpPr>
          <p:nvPr>
            <p:ph type="dt"/>
          </p:nvPr>
        </p:nvSpPr>
        <p:spPr bwMode="auto">
          <a:xfrm>
            <a:off x="4398963" y="0"/>
            <a:ext cx="3349625" cy="479425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3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Times New Roman" charset="0"/>
              </a:defRPr>
            </a:lvl1pPr>
          </a:lstStyle>
          <a:p>
            <a:endParaRPr lang="en-GB"/>
          </a:p>
        </p:txBody>
      </p:sp>
      <p:sp>
        <p:nvSpPr>
          <p:cNvPr id="2067" name="Rectangle 19"/>
          <p:cNvSpPr>
            <a:spLocks noGrp="1" noChangeArrowheads="1"/>
          </p:cNvSpPr>
          <p:nvPr>
            <p:ph type="ftr"/>
          </p:nvPr>
        </p:nvSpPr>
        <p:spPr bwMode="auto">
          <a:xfrm>
            <a:off x="0" y="9555163"/>
            <a:ext cx="3349625" cy="479425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lnSpc>
                <a:spcPct val="93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Times New Roman" charset="0"/>
              </a:defRPr>
            </a:lvl1pPr>
          </a:lstStyle>
          <a:p>
            <a:endParaRPr lang="en-GB"/>
          </a:p>
        </p:txBody>
      </p:sp>
      <p:sp>
        <p:nvSpPr>
          <p:cNvPr id="2068" name="Rectangle 20"/>
          <p:cNvSpPr>
            <a:spLocks noGrp="1" noChangeArrowheads="1"/>
          </p:cNvSpPr>
          <p:nvPr>
            <p:ph type="sldNum"/>
          </p:nvPr>
        </p:nvSpPr>
        <p:spPr bwMode="auto">
          <a:xfrm>
            <a:off x="4398963" y="9555163"/>
            <a:ext cx="3349625" cy="479425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93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Times New Roman" charset="0"/>
              </a:defRPr>
            </a:lvl1pPr>
          </a:lstStyle>
          <a:p>
            <a:fld id="{F9F91503-FC6F-4249-932E-536F994CFC2D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312008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008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0"/>
        <a:cs typeface="+mn-cs"/>
      </a:defRPr>
    </a:lvl1pPr>
    <a:lvl2pPr marL="742637" indent="-285630" algn="l" defTabSz="457008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0"/>
        <a:cs typeface="+mn-cs"/>
      </a:defRPr>
    </a:lvl2pPr>
    <a:lvl3pPr marL="1142517" indent="-228503" algn="l" defTabSz="457008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0"/>
        <a:cs typeface="+mn-cs"/>
      </a:defRPr>
    </a:lvl3pPr>
    <a:lvl4pPr marL="1599526" indent="-228503" algn="l" defTabSz="457008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0"/>
        <a:cs typeface="+mn-cs"/>
      </a:defRPr>
    </a:lvl4pPr>
    <a:lvl5pPr marL="2056533" indent="-228503" algn="l" defTabSz="457008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0"/>
        <a:cs typeface="+mn-cs"/>
      </a:defRPr>
    </a:lvl5pPr>
    <a:lvl6pPr marL="2285039" algn="l" defTabSz="45700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045" algn="l" defTabSz="45700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055" algn="l" defTabSz="45700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6060" algn="l" defTabSz="45700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0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A74252DF-BCF1-BE4F-99A4-EDAA220967AA}" type="slidenum">
              <a:rPr lang="en-GB"/>
              <a:pPr/>
              <a:t>1</a:t>
            </a:fld>
            <a:endParaRPr lang="en-GB"/>
          </a:p>
        </p:txBody>
      </p:sp>
      <p:sp>
        <p:nvSpPr>
          <p:cNvPr id="24577" name="Text Box 1"/>
          <p:cNvSpPr txBox="1">
            <a:spLocks noChangeArrowheads="1"/>
          </p:cNvSpPr>
          <p:nvPr/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578" name="Text Box 2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777875" y="4776788"/>
            <a:ext cx="6196013" cy="4503737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935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625" y="7058660"/>
            <a:ext cx="10073239" cy="50419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4" y="6985343"/>
            <a:ext cx="10073239" cy="705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06828" y="836955"/>
            <a:ext cx="8312587" cy="3932682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815" spc="-55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09117" y="4913560"/>
            <a:ext cx="8312587" cy="126047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645" cap="all" spc="220" baseline="0">
                <a:solidFill>
                  <a:schemeClr val="tx2"/>
                </a:solidFill>
                <a:latin typeface="+mj-lt"/>
              </a:defRPr>
            </a:lvl1pPr>
            <a:lvl2pPr marL="503789" indent="0" algn="ctr">
              <a:buNone/>
              <a:defRPr sz="2645"/>
            </a:lvl2pPr>
            <a:lvl3pPr marL="1007577" indent="0" algn="ctr">
              <a:buNone/>
              <a:defRPr sz="2645"/>
            </a:lvl3pPr>
            <a:lvl4pPr marL="1511366" indent="0" algn="ctr">
              <a:buNone/>
              <a:defRPr sz="2204"/>
            </a:lvl4pPr>
            <a:lvl5pPr marL="2015155" indent="0" algn="ctr">
              <a:buNone/>
              <a:defRPr sz="2204"/>
            </a:lvl5pPr>
            <a:lvl6pPr marL="2518943" indent="0" algn="ctr">
              <a:buNone/>
              <a:defRPr sz="2204"/>
            </a:lvl6pPr>
            <a:lvl7pPr marL="3022732" indent="0" algn="ctr">
              <a:buNone/>
              <a:defRPr sz="2204"/>
            </a:lvl7pPr>
            <a:lvl8pPr marL="3526521" indent="0" algn="ctr">
              <a:buNone/>
              <a:defRPr sz="2204"/>
            </a:lvl8pPr>
            <a:lvl9pPr marL="4030309" indent="0" algn="ctr">
              <a:buNone/>
              <a:defRPr sz="2204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9/11/16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98048" y="4789805"/>
            <a:ext cx="8161449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48513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pPr/>
              <a:t>9/11/16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94597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625" y="7058660"/>
            <a:ext cx="10073239" cy="50419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4" y="6985343"/>
            <a:ext cx="10073239" cy="705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210540" y="454677"/>
            <a:ext cx="2172608" cy="635188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92716" y="454677"/>
            <a:ext cx="6391876" cy="6351888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pPr/>
              <a:t>9/11/16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57500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x" type="tx">
  <p:cSld name="tx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 txBox="1">
            <a:spLocks noGrp="1"/>
          </p:cNvSpPr>
          <p:nvPr>
            <p:ph type="title"/>
          </p:nvPr>
        </p:nvSpPr>
        <p:spPr>
          <a:xfrm>
            <a:off x="503793" y="302868"/>
            <a:ext cx="9068277" cy="1260475"/>
          </a:xfrm>
          <a:prstGeom prst="rect">
            <a:avLst/>
          </a:prstGeom>
          <a:noFill/>
          <a:ln>
            <a:noFill/>
          </a:ln>
        </p:spPr>
        <p:txBody>
          <a:bodyPr lIns="100726" tIns="100726" rIns="100726" bIns="100726" anchor="b" anchorCtr="0"/>
          <a:lstStyle>
            <a:lvl1pPr algn="l" rtl="0">
              <a:spcBef>
                <a:spcPts val="0"/>
              </a:spcBef>
              <a:buSzPct val="100000"/>
              <a:buFont typeface="Arial"/>
              <a:buNone/>
              <a:defRPr sz="4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rtl="0">
              <a:spcBef>
                <a:spcPts val="0"/>
              </a:spcBef>
              <a:buSzPct val="100000"/>
              <a:buFont typeface="Arial"/>
              <a:buNone/>
              <a:defRPr sz="4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>
              <a:spcBef>
                <a:spcPts val="0"/>
              </a:spcBef>
              <a:buSzPct val="100000"/>
              <a:buFont typeface="Arial"/>
              <a:buNone/>
              <a:defRPr sz="4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>
              <a:spcBef>
                <a:spcPts val="0"/>
              </a:spcBef>
              <a:buSzPct val="100000"/>
              <a:buFont typeface="Arial"/>
              <a:buNone/>
              <a:defRPr sz="4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>
              <a:spcBef>
                <a:spcPts val="0"/>
              </a:spcBef>
              <a:buSzPct val="100000"/>
              <a:buFont typeface="Arial"/>
              <a:buNone/>
              <a:defRPr sz="4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>
              <a:spcBef>
                <a:spcPts val="0"/>
              </a:spcBef>
              <a:buSzPct val="100000"/>
              <a:buFont typeface="Arial"/>
              <a:buNone/>
              <a:defRPr sz="4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>
              <a:spcBef>
                <a:spcPts val="0"/>
              </a:spcBef>
              <a:buSzPct val="100000"/>
              <a:buFont typeface="Arial"/>
              <a:buNone/>
              <a:defRPr sz="4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>
              <a:spcBef>
                <a:spcPts val="0"/>
              </a:spcBef>
              <a:buSzPct val="100000"/>
              <a:buFont typeface="Arial"/>
              <a:buNone/>
              <a:defRPr sz="4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>
              <a:spcBef>
                <a:spcPts val="0"/>
              </a:spcBef>
              <a:buSzPct val="100000"/>
              <a:buFont typeface="Arial"/>
              <a:buNone/>
              <a:defRPr sz="4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body" idx="1"/>
          </p:nvPr>
        </p:nvSpPr>
        <p:spPr>
          <a:xfrm>
            <a:off x="503793" y="1764665"/>
            <a:ext cx="9068277" cy="5478130"/>
          </a:xfrm>
          <a:prstGeom prst="rect">
            <a:avLst/>
          </a:prstGeom>
          <a:noFill/>
          <a:ln>
            <a:noFill/>
          </a:ln>
        </p:spPr>
        <p:txBody>
          <a:bodyPr lIns="100726" tIns="100726" rIns="100726" bIns="100726" anchor="t" anchorCtr="0"/>
          <a:lstStyle>
            <a:lvl1pPr rtl="0">
              <a:defRPr/>
            </a:lvl1pPr>
            <a:lvl2pPr marL="818535" indent="-314821" rtl="0">
              <a:defRPr/>
            </a:lvl2pPr>
            <a:lvl3pPr marL="1259286" indent="-251858" rtl="0">
              <a:defRPr/>
            </a:lvl3pPr>
            <a:lvl4pPr marL="1762998" indent="-251858" rtl="0">
              <a:defRPr/>
            </a:lvl4pPr>
            <a:lvl5pPr rtl="0">
              <a:defRPr sz="2000"/>
            </a:lvl5pPr>
            <a:lvl6pPr rtl="0">
              <a:defRPr sz="2000"/>
            </a:lvl6pPr>
            <a:lvl7pPr rtl="0">
              <a:defRPr sz="2000"/>
            </a:lvl7pPr>
            <a:lvl8pPr rtl="0">
              <a:defRPr sz="2000"/>
            </a:lvl8pPr>
            <a:lvl9pPr rtl="0">
              <a:defRPr sz="20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327252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9/11/16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1103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625" y="7058660"/>
            <a:ext cx="10073239" cy="50419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4" y="6985343"/>
            <a:ext cx="10073239" cy="705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6828" y="836955"/>
            <a:ext cx="8312587" cy="3932682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815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828" y="4910811"/>
            <a:ext cx="8312587" cy="1260475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645" cap="all" spc="220" baseline="0">
                <a:solidFill>
                  <a:schemeClr val="tx2"/>
                </a:solidFill>
                <a:latin typeface="+mj-lt"/>
              </a:defRPr>
            </a:lvl1pPr>
            <a:lvl2pPr marL="503789" indent="0">
              <a:buNone/>
              <a:defRPr sz="1983">
                <a:solidFill>
                  <a:schemeClr val="tx1">
                    <a:tint val="75000"/>
                  </a:schemeClr>
                </a:solidFill>
              </a:defRPr>
            </a:lvl2pPr>
            <a:lvl3pPr marL="1007577" indent="0">
              <a:buNone/>
              <a:defRPr sz="1763">
                <a:solidFill>
                  <a:schemeClr val="tx1">
                    <a:tint val="75000"/>
                  </a:schemeClr>
                </a:solidFill>
              </a:defRPr>
            </a:lvl3pPr>
            <a:lvl4pPr marL="151136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15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8943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273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652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030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9/11/16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98048" y="4789805"/>
            <a:ext cx="8161449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93514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906828" y="316062"/>
            <a:ext cx="8312587" cy="87456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06827" y="2035436"/>
            <a:ext cx="4080725" cy="443687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38690" y="2035436"/>
            <a:ext cx="4080725" cy="44368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9/11/16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4101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906828" y="316062"/>
            <a:ext cx="8312587" cy="79836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827" y="2035785"/>
            <a:ext cx="4080725" cy="811955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204" b="0" cap="all" baseline="0">
                <a:solidFill>
                  <a:schemeClr val="tx2"/>
                </a:solidFill>
              </a:defRPr>
            </a:lvl1pPr>
            <a:lvl2pPr marL="503789" indent="0">
              <a:buNone/>
              <a:defRPr sz="2204" b="1"/>
            </a:lvl2pPr>
            <a:lvl3pPr marL="1007577" indent="0">
              <a:buNone/>
              <a:defRPr sz="1983" b="1"/>
            </a:lvl3pPr>
            <a:lvl4pPr marL="1511366" indent="0">
              <a:buNone/>
              <a:defRPr sz="1763" b="1"/>
            </a:lvl4pPr>
            <a:lvl5pPr marL="2015155" indent="0">
              <a:buNone/>
              <a:defRPr sz="1763" b="1"/>
            </a:lvl5pPr>
            <a:lvl6pPr marL="2518943" indent="0">
              <a:buNone/>
              <a:defRPr sz="1763" b="1"/>
            </a:lvl6pPr>
            <a:lvl7pPr marL="3022732" indent="0">
              <a:buNone/>
              <a:defRPr sz="1763" b="1"/>
            </a:lvl7pPr>
            <a:lvl8pPr marL="3526521" indent="0">
              <a:buNone/>
              <a:defRPr sz="1763" b="1"/>
            </a:lvl8pPr>
            <a:lvl9pPr marL="4030309" indent="0">
              <a:buNone/>
              <a:defRPr sz="1763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06827" y="2847742"/>
            <a:ext cx="4080725" cy="362456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38690" y="2035785"/>
            <a:ext cx="4080725" cy="811955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204" b="0" cap="all" baseline="0">
                <a:solidFill>
                  <a:schemeClr val="tx2"/>
                </a:solidFill>
              </a:defRPr>
            </a:lvl1pPr>
            <a:lvl2pPr marL="503789" indent="0">
              <a:buNone/>
              <a:defRPr sz="2204" b="1"/>
            </a:lvl2pPr>
            <a:lvl3pPr marL="1007577" indent="0">
              <a:buNone/>
              <a:defRPr sz="1983" b="1"/>
            </a:lvl3pPr>
            <a:lvl4pPr marL="1511366" indent="0">
              <a:buNone/>
              <a:defRPr sz="1763" b="1"/>
            </a:lvl4pPr>
            <a:lvl5pPr marL="2015155" indent="0">
              <a:buNone/>
              <a:defRPr sz="1763" b="1"/>
            </a:lvl5pPr>
            <a:lvl6pPr marL="2518943" indent="0">
              <a:buNone/>
              <a:defRPr sz="1763" b="1"/>
            </a:lvl6pPr>
            <a:lvl7pPr marL="3022732" indent="0">
              <a:buNone/>
              <a:defRPr sz="1763" b="1"/>
            </a:lvl7pPr>
            <a:lvl8pPr marL="3526521" indent="0">
              <a:buNone/>
              <a:defRPr sz="1763" b="1"/>
            </a:lvl8pPr>
            <a:lvl9pPr marL="4030309" indent="0">
              <a:buNone/>
              <a:defRPr sz="1763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38690" y="2847740"/>
            <a:ext cx="4080725" cy="362456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9/11/16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2167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9/11/16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4303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625" y="7058660"/>
            <a:ext cx="10073239" cy="50419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4" y="6985343"/>
            <a:ext cx="10073239" cy="705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9/11/16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7936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5" y="0"/>
            <a:ext cx="3347704" cy="75628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338845" y="0"/>
            <a:ext cx="52898" cy="75628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7845" y="655446"/>
            <a:ext cx="2644914" cy="2520950"/>
          </a:xfrm>
        </p:spPr>
        <p:txBody>
          <a:bodyPr anchor="b">
            <a:normAutofit/>
          </a:bodyPr>
          <a:lstStyle>
            <a:lvl1pPr>
              <a:defRPr sz="3967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67371" y="806704"/>
            <a:ext cx="5365397" cy="579818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77845" y="3226816"/>
            <a:ext cx="2644914" cy="3726423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653">
                <a:solidFill>
                  <a:srgbClr val="FFFFFF"/>
                </a:solidFill>
              </a:defRPr>
            </a:lvl1pPr>
            <a:lvl2pPr marL="503789" indent="0">
              <a:buNone/>
              <a:defRPr sz="1322"/>
            </a:lvl2pPr>
            <a:lvl3pPr marL="1007577" indent="0">
              <a:buNone/>
              <a:defRPr sz="1102"/>
            </a:lvl3pPr>
            <a:lvl4pPr marL="1511366" indent="0">
              <a:buNone/>
              <a:defRPr sz="992"/>
            </a:lvl4pPr>
            <a:lvl5pPr marL="2015155" indent="0">
              <a:buNone/>
              <a:defRPr sz="992"/>
            </a:lvl5pPr>
            <a:lvl6pPr marL="2518943" indent="0">
              <a:buNone/>
              <a:defRPr sz="992"/>
            </a:lvl6pPr>
            <a:lvl7pPr marL="3022732" indent="0">
              <a:buNone/>
              <a:defRPr sz="992"/>
            </a:lvl7pPr>
            <a:lvl8pPr marL="3526521" indent="0">
              <a:buNone/>
              <a:defRPr sz="992"/>
            </a:lvl8pPr>
            <a:lvl9pPr marL="4030309" indent="0">
              <a:buNone/>
              <a:defRPr sz="992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4715" y="7123709"/>
            <a:ext cx="2164022" cy="402652"/>
          </a:xfrm>
        </p:spPr>
        <p:txBody>
          <a:bodyPr/>
          <a:lstStyle>
            <a:lvl1pPr algn="l">
              <a:defRPr/>
            </a:lvl1pPr>
          </a:lstStyle>
          <a:p>
            <a:fld id="{6BFECD78-3C8E-49F2-8FAB-59489D168ABB}" type="datetimeFigureOut">
              <a:rPr lang="en-US" smtClean="0"/>
              <a:t>9/11/16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967371" y="7123709"/>
            <a:ext cx="3841423" cy="402652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1615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" y="5462058"/>
            <a:ext cx="10073239" cy="21007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4" y="5420236"/>
            <a:ext cx="10073239" cy="705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6828" y="5596509"/>
            <a:ext cx="8362966" cy="907542"/>
          </a:xfrm>
        </p:spPr>
        <p:txBody>
          <a:bodyPr tIns="0" bIns="0" anchor="b">
            <a:noAutofit/>
          </a:bodyPr>
          <a:lstStyle>
            <a:lvl1pPr>
              <a:defRPr sz="3967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4" y="0"/>
            <a:ext cx="10075851" cy="5420237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526"/>
            </a:lvl1pPr>
            <a:lvl2pPr marL="503789" indent="0">
              <a:buNone/>
              <a:defRPr sz="3085"/>
            </a:lvl2pPr>
            <a:lvl3pPr marL="1007577" indent="0">
              <a:buNone/>
              <a:defRPr sz="2645"/>
            </a:lvl3pPr>
            <a:lvl4pPr marL="1511366" indent="0">
              <a:buNone/>
              <a:defRPr sz="2204"/>
            </a:lvl4pPr>
            <a:lvl5pPr marL="2015155" indent="0">
              <a:buNone/>
              <a:defRPr sz="2204"/>
            </a:lvl5pPr>
            <a:lvl6pPr marL="2518943" indent="0">
              <a:buNone/>
              <a:defRPr sz="2204"/>
            </a:lvl6pPr>
            <a:lvl7pPr marL="3022732" indent="0">
              <a:buNone/>
              <a:defRPr sz="2204"/>
            </a:lvl7pPr>
            <a:lvl8pPr marL="3526521" indent="0">
              <a:buNone/>
              <a:defRPr sz="2204"/>
            </a:lvl8pPr>
            <a:lvl9pPr marL="4030309" indent="0">
              <a:buNone/>
              <a:defRPr sz="2204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06828" y="6514135"/>
            <a:ext cx="8362966" cy="655447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61"/>
              </a:spcAft>
              <a:buNone/>
              <a:defRPr sz="1653">
                <a:solidFill>
                  <a:srgbClr val="FFFFFF"/>
                </a:solidFill>
              </a:defRPr>
            </a:lvl1pPr>
            <a:lvl2pPr marL="503789" indent="0">
              <a:buNone/>
              <a:defRPr sz="1322"/>
            </a:lvl2pPr>
            <a:lvl3pPr marL="1007577" indent="0">
              <a:buNone/>
              <a:defRPr sz="1102"/>
            </a:lvl3pPr>
            <a:lvl4pPr marL="1511366" indent="0">
              <a:buNone/>
              <a:defRPr sz="992"/>
            </a:lvl4pPr>
            <a:lvl5pPr marL="2015155" indent="0">
              <a:buNone/>
              <a:defRPr sz="992"/>
            </a:lvl5pPr>
            <a:lvl6pPr marL="2518943" indent="0">
              <a:buNone/>
              <a:defRPr sz="992"/>
            </a:lvl6pPr>
            <a:lvl7pPr marL="3022732" indent="0">
              <a:buNone/>
              <a:defRPr sz="992"/>
            </a:lvl7pPr>
            <a:lvl8pPr marL="3526521" indent="0">
              <a:buNone/>
              <a:defRPr sz="992"/>
            </a:lvl8pPr>
            <a:lvl9pPr marL="4030309" indent="0">
              <a:buNone/>
              <a:defRPr sz="992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9/11/16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901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058660"/>
            <a:ext cx="10075864" cy="50419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" y="6985343"/>
            <a:ext cx="10075864" cy="733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06828" y="316062"/>
            <a:ext cx="8312587" cy="72216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827" y="1263943"/>
            <a:ext cx="8312588" cy="5208363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06830" y="7123709"/>
            <a:ext cx="2043164" cy="4026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92">
                <a:solidFill>
                  <a:srgbClr val="FFFFFF"/>
                </a:solidFill>
              </a:defRPr>
            </a:lvl1pPr>
          </a:lstStyle>
          <a:p>
            <a:fld id="{96DFF08F-DC6B-4601-B491-B0F83F6DD2DA}" type="datetimeFigureOut">
              <a:rPr lang="en-US" smtClean="0"/>
              <a:pPr/>
              <a:t>9/11/16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46383" y="7123709"/>
            <a:ext cx="3985721" cy="4026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92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82060" y="7123709"/>
            <a:ext cx="1084300" cy="4026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57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906827" y="1190625"/>
            <a:ext cx="823701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7735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02" r:id="rId1"/>
    <p:sldLayoutId id="2147484203" r:id="rId2"/>
    <p:sldLayoutId id="2147484204" r:id="rId3"/>
    <p:sldLayoutId id="2147484205" r:id="rId4"/>
    <p:sldLayoutId id="2147484206" r:id="rId5"/>
    <p:sldLayoutId id="2147484207" r:id="rId6"/>
    <p:sldLayoutId id="2147484208" r:id="rId7"/>
    <p:sldLayoutId id="2147484209" r:id="rId8"/>
    <p:sldLayoutId id="2147484210" r:id="rId9"/>
    <p:sldLayoutId id="2147484211" r:id="rId10"/>
    <p:sldLayoutId id="2147484212" r:id="rId11"/>
    <p:sldLayoutId id="2147484213" r:id="rId12"/>
  </p:sldLayoutIdLst>
  <p:timing>
    <p:tnLst>
      <p:par>
        <p:cTn id="1" dur="indefinite" restart="never" nodeType="tmRoot"/>
      </p:par>
    </p:tnLst>
  </p:timing>
  <p:txStyles>
    <p:titleStyle>
      <a:lvl1pPr algn="l" defTabSz="1007577" rtl="0" eaLnBrk="1" latinLnBrk="0" hangingPunct="1">
        <a:lnSpc>
          <a:spcPct val="85000"/>
        </a:lnSpc>
        <a:spcBef>
          <a:spcPct val="0"/>
        </a:spcBef>
        <a:buNone/>
        <a:defRPr sz="5289" kern="1200" spc="-55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100758" indent="-100758" algn="l" defTabSz="1007577" rtl="0" eaLnBrk="1" latinLnBrk="0" hangingPunct="1">
        <a:lnSpc>
          <a:spcPct val="90000"/>
        </a:lnSpc>
        <a:spcBef>
          <a:spcPts val="1322"/>
        </a:spcBef>
        <a:spcAft>
          <a:spcPts val="22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204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423182" indent="-201515" algn="l" defTabSz="1007577" rtl="0" eaLnBrk="1" latinLnBrk="0" hangingPunct="1">
        <a:lnSpc>
          <a:spcPct val="90000"/>
        </a:lnSpc>
        <a:spcBef>
          <a:spcPts val="220"/>
        </a:spcBef>
        <a:spcAft>
          <a:spcPts val="441"/>
        </a:spcAft>
        <a:buClr>
          <a:schemeClr val="accent1"/>
        </a:buClr>
        <a:buFont typeface="Calibri" pitchFamily="34" charset="0"/>
        <a:buChar char="◦"/>
        <a:defRPr sz="198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624698" indent="-201515" algn="l" defTabSz="1007577" rtl="0" eaLnBrk="1" latinLnBrk="0" hangingPunct="1">
        <a:lnSpc>
          <a:spcPct val="90000"/>
        </a:lnSpc>
        <a:spcBef>
          <a:spcPts val="220"/>
        </a:spcBef>
        <a:spcAft>
          <a:spcPts val="441"/>
        </a:spcAft>
        <a:buClr>
          <a:schemeClr val="accent1"/>
        </a:buClr>
        <a:buFont typeface="Calibri" pitchFamily="34" charset="0"/>
        <a:buChar char="◦"/>
        <a:defRPr sz="154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826213" indent="-201515" algn="l" defTabSz="1007577" rtl="0" eaLnBrk="1" latinLnBrk="0" hangingPunct="1">
        <a:lnSpc>
          <a:spcPct val="90000"/>
        </a:lnSpc>
        <a:spcBef>
          <a:spcPts val="220"/>
        </a:spcBef>
        <a:spcAft>
          <a:spcPts val="441"/>
        </a:spcAft>
        <a:buClr>
          <a:schemeClr val="accent1"/>
        </a:buClr>
        <a:buFont typeface="Calibri" pitchFamily="34" charset="0"/>
        <a:buChar char="◦"/>
        <a:defRPr sz="154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027729" indent="-201515" algn="l" defTabSz="1007577" rtl="0" eaLnBrk="1" latinLnBrk="0" hangingPunct="1">
        <a:lnSpc>
          <a:spcPct val="90000"/>
        </a:lnSpc>
        <a:spcBef>
          <a:spcPts val="220"/>
        </a:spcBef>
        <a:spcAft>
          <a:spcPts val="441"/>
        </a:spcAft>
        <a:buClr>
          <a:schemeClr val="accent1"/>
        </a:buClr>
        <a:buFont typeface="Calibri" pitchFamily="34" charset="0"/>
        <a:buChar char="◦"/>
        <a:defRPr sz="154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212090" indent="-251894" algn="l" defTabSz="1007577" rtl="0" eaLnBrk="1" latinLnBrk="0" hangingPunct="1">
        <a:lnSpc>
          <a:spcPct val="90000"/>
        </a:lnSpc>
        <a:spcBef>
          <a:spcPts val="220"/>
        </a:spcBef>
        <a:spcAft>
          <a:spcPts val="441"/>
        </a:spcAft>
        <a:buClr>
          <a:schemeClr val="accent1"/>
        </a:buClr>
        <a:buFont typeface="Calibri" pitchFamily="34" charset="0"/>
        <a:buChar char="◦"/>
        <a:defRPr sz="154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432470" indent="-251894" algn="l" defTabSz="1007577" rtl="0" eaLnBrk="1" latinLnBrk="0" hangingPunct="1">
        <a:lnSpc>
          <a:spcPct val="90000"/>
        </a:lnSpc>
        <a:spcBef>
          <a:spcPts val="220"/>
        </a:spcBef>
        <a:spcAft>
          <a:spcPts val="441"/>
        </a:spcAft>
        <a:buClr>
          <a:schemeClr val="accent1"/>
        </a:buClr>
        <a:buFont typeface="Calibri" pitchFamily="34" charset="0"/>
        <a:buChar char="◦"/>
        <a:defRPr sz="154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652850" indent="-251894" algn="l" defTabSz="1007577" rtl="0" eaLnBrk="1" latinLnBrk="0" hangingPunct="1">
        <a:lnSpc>
          <a:spcPct val="90000"/>
        </a:lnSpc>
        <a:spcBef>
          <a:spcPts val="220"/>
        </a:spcBef>
        <a:spcAft>
          <a:spcPts val="441"/>
        </a:spcAft>
        <a:buClr>
          <a:schemeClr val="accent1"/>
        </a:buClr>
        <a:buFont typeface="Calibri" pitchFamily="34" charset="0"/>
        <a:buChar char="◦"/>
        <a:defRPr sz="154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873230" indent="-251894" algn="l" defTabSz="1007577" rtl="0" eaLnBrk="1" latinLnBrk="0" hangingPunct="1">
        <a:lnSpc>
          <a:spcPct val="90000"/>
        </a:lnSpc>
        <a:spcBef>
          <a:spcPts val="220"/>
        </a:spcBef>
        <a:spcAft>
          <a:spcPts val="441"/>
        </a:spcAft>
        <a:buClr>
          <a:schemeClr val="accent1"/>
        </a:buClr>
        <a:buFont typeface="Calibri" pitchFamily="34" charset="0"/>
        <a:buChar char="◦"/>
        <a:defRPr sz="154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7577" rtl="0" eaLnBrk="1" latinLnBrk="0" hangingPunct="1">
        <a:defRPr sz="1983" kern="1200">
          <a:solidFill>
            <a:schemeClr val="tx1"/>
          </a:solidFill>
          <a:latin typeface="+mn-lt"/>
          <a:ea typeface="+mn-ea"/>
          <a:cs typeface="+mn-cs"/>
        </a:defRPr>
      </a:lvl1pPr>
      <a:lvl2pPr marL="503789" algn="l" defTabSz="1007577" rtl="0" eaLnBrk="1" latinLnBrk="0" hangingPunct="1">
        <a:defRPr sz="1983" kern="1200">
          <a:solidFill>
            <a:schemeClr val="tx1"/>
          </a:solidFill>
          <a:latin typeface="+mn-lt"/>
          <a:ea typeface="+mn-ea"/>
          <a:cs typeface="+mn-cs"/>
        </a:defRPr>
      </a:lvl2pPr>
      <a:lvl3pPr marL="1007577" algn="l" defTabSz="1007577" rtl="0" eaLnBrk="1" latinLnBrk="0" hangingPunct="1">
        <a:defRPr sz="1983" kern="1200">
          <a:solidFill>
            <a:schemeClr val="tx1"/>
          </a:solidFill>
          <a:latin typeface="+mn-lt"/>
          <a:ea typeface="+mn-ea"/>
          <a:cs typeface="+mn-cs"/>
        </a:defRPr>
      </a:lvl3pPr>
      <a:lvl4pPr marL="1511366" algn="l" defTabSz="1007577" rtl="0" eaLnBrk="1" latinLnBrk="0" hangingPunct="1">
        <a:defRPr sz="1983" kern="1200">
          <a:solidFill>
            <a:schemeClr val="tx1"/>
          </a:solidFill>
          <a:latin typeface="+mn-lt"/>
          <a:ea typeface="+mn-ea"/>
          <a:cs typeface="+mn-cs"/>
        </a:defRPr>
      </a:lvl4pPr>
      <a:lvl5pPr marL="2015155" algn="l" defTabSz="1007577" rtl="0" eaLnBrk="1" latinLnBrk="0" hangingPunct="1">
        <a:defRPr sz="1983" kern="1200">
          <a:solidFill>
            <a:schemeClr val="tx1"/>
          </a:solidFill>
          <a:latin typeface="+mn-lt"/>
          <a:ea typeface="+mn-ea"/>
          <a:cs typeface="+mn-cs"/>
        </a:defRPr>
      </a:lvl5pPr>
      <a:lvl6pPr marL="2518943" algn="l" defTabSz="1007577" rtl="0" eaLnBrk="1" latinLnBrk="0" hangingPunct="1">
        <a:defRPr sz="1983" kern="1200">
          <a:solidFill>
            <a:schemeClr val="tx1"/>
          </a:solidFill>
          <a:latin typeface="+mn-lt"/>
          <a:ea typeface="+mn-ea"/>
          <a:cs typeface="+mn-cs"/>
        </a:defRPr>
      </a:lvl6pPr>
      <a:lvl7pPr marL="3022732" algn="l" defTabSz="1007577" rtl="0" eaLnBrk="1" latinLnBrk="0" hangingPunct="1">
        <a:defRPr sz="1983" kern="1200">
          <a:solidFill>
            <a:schemeClr val="tx1"/>
          </a:solidFill>
          <a:latin typeface="+mn-lt"/>
          <a:ea typeface="+mn-ea"/>
          <a:cs typeface="+mn-cs"/>
        </a:defRPr>
      </a:lvl7pPr>
      <a:lvl8pPr marL="3526521" algn="l" defTabSz="1007577" rtl="0" eaLnBrk="1" latinLnBrk="0" hangingPunct="1">
        <a:defRPr sz="1983" kern="1200">
          <a:solidFill>
            <a:schemeClr val="tx1"/>
          </a:solidFill>
          <a:latin typeface="+mn-lt"/>
          <a:ea typeface="+mn-ea"/>
          <a:cs typeface="+mn-cs"/>
        </a:defRPr>
      </a:lvl8pPr>
      <a:lvl9pPr marL="4030309" algn="l" defTabSz="1007577" rtl="0" eaLnBrk="1" latinLnBrk="0" hangingPunct="1">
        <a:defRPr sz="198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rstudio.com/resources/cheatsheets/" TargetMode="External"/><Relationship Id="rId3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.tif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jpeg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jpe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pPr>
              <a:lnSpc>
                <a:spcPct val="87000"/>
              </a:lnSpc>
              <a:buClr>
                <a:srgbClr val="000000"/>
              </a:buClr>
              <a:tabLst>
                <a:tab pos="0" algn="l"/>
                <a:tab pos="457008" algn="l"/>
                <a:tab pos="914015" algn="l"/>
                <a:tab pos="1371023" algn="l"/>
                <a:tab pos="1828031" algn="l"/>
                <a:tab pos="2285039" algn="l"/>
                <a:tab pos="2742045" algn="l"/>
                <a:tab pos="3199055" algn="l"/>
                <a:tab pos="3656060" algn="l"/>
                <a:tab pos="4113070" algn="l"/>
                <a:tab pos="4570076" algn="l"/>
                <a:tab pos="5027083" algn="l"/>
                <a:tab pos="5484092" algn="l"/>
                <a:tab pos="5941099" algn="l"/>
                <a:tab pos="6398109" algn="l"/>
                <a:tab pos="6855115" algn="l"/>
                <a:tab pos="7312124" algn="l"/>
                <a:tab pos="7769130" algn="l"/>
                <a:tab pos="8226137" algn="l"/>
                <a:tab pos="8683145" algn="l"/>
                <a:tab pos="9140153" algn="l"/>
              </a:tabLst>
            </a:pPr>
            <a:r>
              <a:rPr lang="en-GB" sz="3200" dirty="0"/>
              <a:t>Spatial environmental data analysis with </a:t>
            </a:r>
            <a:r>
              <a:rPr lang="en-GB" sz="3200" dirty="0" smtClean="0"/>
              <a:t>R</a:t>
            </a:r>
            <a:br>
              <a:rPr lang="en-GB" sz="3200" dirty="0" smtClean="0"/>
            </a:br>
            <a:r>
              <a:rPr lang="en-GB" sz="3200" dirty="0" smtClean="0"/>
              <a:t>GEO 503</a:t>
            </a:r>
            <a:endParaRPr lang="en-GB" sz="32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313531" y="1114425"/>
            <a:ext cx="9369425" cy="3733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653236" y="6448425"/>
            <a:ext cx="4170950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More with </a:t>
            </a:r>
            <a:r>
              <a:rPr lang="en-US" sz="36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dplyr</a:t>
            </a:r>
            <a:r>
              <a:rPr lang="en-US" sz="3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 later</a:t>
            </a:r>
            <a:endParaRPr lang="en-US" sz="3600" dirty="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82647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clrChange>
              <a:clrFrom>
                <a:srgbClr val="EEEFEE"/>
              </a:clrFrom>
              <a:clrTo>
                <a:srgbClr val="EEEFE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4447808" cy="756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151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Working with Matrixes (matrices)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22586" y="1419225"/>
            <a:ext cx="9632950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237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762125" y="315913"/>
            <a:ext cx="8313738" cy="72231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Working with Matrixes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8575"/>
            <a:ext cx="10075863" cy="6848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564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clrChange>
              <a:clrFrom>
                <a:srgbClr val="EEEFEE"/>
              </a:clrFrom>
              <a:clrTo>
                <a:srgbClr val="EEEFE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733425"/>
            <a:ext cx="10075863" cy="4584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320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731" y="123825"/>
            <a:ext cx="8942125" cy="682942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18331" y="5915025"/>
            <a:ext cx="3352800" cy="10382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617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09625"/>
            <a:ext cx="10075863" cy="607482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4443" y="774123"/>
            <a:ext cx="6611420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840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clrChange>
              <a:clrFrom>
                <a:srgbClr val="EEEFEE"/>
              </a:clrFrom>
              <a:clrTo>
                <a:srgbClr val="EEEFE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04131" y="123825"/>
            <a:ext cx="7562033" cy="6793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858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7225"/>
            <a:ext cx="10075863" cy="5416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086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09625"/>
            <a:ext cx="10075863" cy="5083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945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Quick introductory presentation</a:t>
            </a:r>
          </a:p>
          <a:p>
            <a:r>
              <a:rPr lang="en-US" dirty="0" smtClean="0"/>
              <a:t>Hands-on exercises</a:t>
            </a:r>
            <a:endParaRPr lang="en-US" dirty="0"/>
          </a:p>
          <a:p>
            <a:endParaRPr lang="en-US" dirty="0" smtClean="0"/>
          </a:p>
          <a:p>
            <a:r>
              <a:rPr lang="en-US" sz="4400" dirty="0" err="1" smtClean="0"/>
              <a:t>adamwilson.us</a:t>
            </a:r>
            <a:r>
              <a:rPr lang="en-US" sz="4400" dirty="0" smtClean="0"/>
              <a:t>/</a:t>
            </a:r>
            <a:r>
              <a:rPr lang="en-US" sz="4400" dirty="0" err="1" smtClean="0"/>
              <a:t>RDataScience</a:t>
            </a:r>
            <a:r>
              <a:rPr lang="en-US" sz="4400" dirty="0" smtClean="0"/>
              <a:t>  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4" name="Picture Placeholder 8"/>
          <p:cNvPicPr>
            <a:picLocks noChangeAspect="1"/>
          </p:cNvPicPr>
          <p:nvPr/>
        </p:nvPicPr>
        <p:blipFill>
          <a:blip r:embed="rId2" cstate="hqprint">
            <a:clrChange>
              <a:clrFrom>
                <a:srgbClr val="F7F3D8"/>
              </a:clrFrom>
              <a:clrTo>
                <a:srgbClr val="F7F3D8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38131" y="4619625"/>
            <a:ext cx="3287145" cy="232325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336638" y="6697157"/>
            <a:ext cx="4296369" cy="3985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Please interrupt!</a:t>
            </a:r>
            <a:endParaRPr lang="en-US" sz="4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5554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clrChange>
              <a:clrFrom>
                <a:srgbClr val="EEEFEE"/>
              </a:clrFrom>
              <a:clrTo>
                <a:srgbClr val="EEEFE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419225"/>
            <a:ext cx="10075863" cy="3886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58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clrChange>
              <a:clrFrom>
                <a:srgbClr val="EEEFEE"/>
              </a:clrFrom>
              <a:clrTo>
                <a:srgbClr val="EEEFE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428625"/>
            <a:ext cx="10075863" cy="4754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763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90625"/>
            <a:ext cx="10075863" cy="415158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457825"/>
            <a:ext cx="10075863" cy="1079557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 smtClean="0"/>
              <a:t>If statements and functions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805265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8332" y="316062"/>
            <a:ext cx="8601084" cy="722164"/>
          </a:xfrm>
        </p:spPr>
        <p:txBody>
          <a:bodyPr>
            <a:normAutofit fontScale="90000"/>
          </a:bodyPr>
          <a:lstStyle/>
          <a:p>
            <a:r>
              <a:rPr lang="en-US" smtClean="0"/>
              <a:t>Libraries</a:t>
            </a:r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8331" y="1343025"/>
            <a:ext cx="5915407" cy="5208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251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Working Directory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EEEFEE"/>
              </a:clrFrom>
              <a:clrTo>
                <a:srgbClr val="EEEFE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89731" y="1266825"/>
            <a:ext cx="7388408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353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clrChange>
              <a:clrFrom>
                <a:srgbClr val="EEEFEE"/>
              </a:clrFrom>
              <a:clrTo>
                <a:srgbClr val="EEEFE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1" y="1401653"/>
            <a:ext cx="10075863" cy="4759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405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Cheatsheets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Check out </a:t>
            </a:r>
            <a:r>
              <a:rPr lang="en-US" dirty="0">
                <a:hlinkClick r:id="rId2"/>
              </a:rPr>
              <a:t>https://www.rstudio.com/resources/cheatsheets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 for more cheat sheets summarizing R and related projects</a:t>
            </a:r>
            <a:r>
              <a:rPr lang="is-IS" dirty="0" smtClean="0"/>
              <a:t>…</a:t>
            </a:r>
          </a:p>
          <a:p>
            <a:endParaRPr lang="is-I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131" y="2562225"/>
            <a:ext cx="9609932" cy="227112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059791" y="5059062"/>
            <a:ext cx="3711272" cy="1892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tx1"/>
                </a:solidFill>
              </a:rPr>
              <a:t>RMarkdown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Cheatsheet</a:t>
            </a:r>
            <a:r>
              <a:rPr lang="en-US" dirty="0" smtClean="0">
                <a:solidFill>
                  <a:schemeClr val="tx1"/>
                </a:solidFill>
              </a:rPr>
              <a:t> in Korean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2453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 Notes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258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Homeworks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3531" y="1952625"/>
            <a:ext cx="9525000" cy="4038600"/>
          </a:xfrm>
        </p:spPr>
        <p:txBody>
          <a:bodyPr>
            <a:normAutofit/>
          </a:bodyPr>
          <a:lstStyle/>
          <a:p>
            <a:pPr algn="ctr"/>
            <a:r>
              <a:rPr lang="en-US" sz="3600" dirty="0" smtClean="0"/>
              <a:t>Homework #1 Due Next Monday before class (8:30AM)</a:t>
            </a:r>
          </a:p>
          <a:p>
            <a:pPr algn="ctr"/>
            <a:r>
              <a:rPr lang="en-US" sz="3600" dirty="0" smtClean="0"/>
              <a:t>2 Attempts for First Homework </a:t>
            </a:r>
            <a:endParaRPr lang="en-US" sz="3600" dirty="0"/>
          </a:p>
          <a:p>
            <a:pPr algn="ctr"/>
            <a:endParaRPr lang="en-US" sz="3600" dirty="0" smtClean="0"/>
          </a:p>
          <a:p>
            <a:pPr algn="ctr"/>
            <a:r>
              <a:rPr lang="en-US" sz="3600" dirty="0"/>
              <a:t>’Example’ Homework available</a:t>
            </a:r>
          </a:p>
          <a:p>
            <a:pPr algn="ctr"/>
            <a:r>
              <a:rPr lang="en-US" sz="3600" dirty="0" smtClean="0"/>
              <a:t>Find it in </a:t>
            </a:r>
            <a:r>
              <a:rPr lang="en-US" sz="3600" dirty="0" err="1" smtClean="0"/>
              <a:t>UBLearns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80543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793" y="302866"/>
            <a:ext cx="9068277" cy="887760"/>
          </a:xfrm>
        </p:spPr>
        <p:txBody>
          <a:bodyPr>
            <a:normAutofit/>
          </a:bodyPr>
          <a:lstStyle/>
          <a:p>
            <a:r>
              <a:rPr lang="en-US" sz="4400" dirty="0" smtClean="0"/>
              <a:t>Homework submitted in </a:t>
            </a:r>
            <a:r>
              <a:rPr lang="en-US" sz="4400" dirty="0" err="1" smtClean="0"/>
              <a:t>UBlearns</a:t>
            </a:r>
            <a:endParaRPr lang="en-US" sz="4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804" y="1419225"/>
            <a:ext cx="8390731" cy="3388446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3132931" y="2790825"/>
            <a:ext cx="914400" cy="381000"/>
          </a:xfrm>
          <a:prstGeom prst="ellipse">
            <a:avLst/>
          </a:prstGeom>
          <a:noFill/>
          <a:ln w="190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83401" y="4996697"/>
            <a:ext cx="930905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1"/>
                </a:solidFill>
              </a:rPr>
              <a:t>Working collaboratively is encouraged but you are responsible for developing your own code to answer the </a:t>
            </a:r>
            <a:r>
              <a:rPr lang="en-US" smtClean="0">
                <a:solidFill>
                  <a:schemeClr val="tx1"/>
                </a:solidFill>
              </a:rPr>
              <a:t>questions:</a:t>
            </a:r>
          </a:p>
          <a:p>
            <a:pPr>
              <a:lnSpc>
                <a:spcPct val="100000"/>
              </a:lnSpc>
            </a:pPr>
            <a:endParaRPr lang="en-US" dirty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</a:pPr>
            <a:r>
              <a:rPr lang="en-US" b="1" dirty="0" smtClean="0">
                <a:solidFill>
                  <a:schemeClr val="tx1"/>
                </a:solidFill>
              </a:rPr>
              <a:t>	Acceptable</a:t>
            </a:r>
            <a:r>
              <a:rPr lang="en-US" dirty="0" smtClean="0">
                <a:solidFill>
                  <a:schemeClr val="tx1"/>
                </a:solidFill>
              </a:rPr>
              <a:t>: </a:t>
            </a:r>
            <a:r>
              <a:rPr lang="en-US" dirty="0">
                <a:solidFill>
                  <a:schemeClr val="tx1"/>
                </a:solidFill>
              </a:rPr>
              <a:t>“which functions did you use to answer #4?” </a:t>
            </a:r>
          </a:p>
          <a:p>
            <a:pPr>
              <a:lnSpc>
                <a:spcPct val="100000"/>
              </a:lnSpc>
            </a:pPr>
            <a:r>
              <a:rPr lang="en-US" b="1" dirty="0" smtClean="0">
                <a:solidFill>
                  <a:schemeClr val="tx1"/>
                </a:solidFill>
              </a:rPr>
              <a:t>	</a:t>
            </a:r>
            <a:r>
              <a:rPr lang="en-US" b="1" dirty="0" err="1" smtClean="0">
                <a:solidFill>
                  <a:schemeClr val="tx1"/>
                </a:solidFill>
              </a:rPr>
              <a:t>Unacceptable</a:t>
            </a:r>
            <a:r>
              <a:rPr lang="en-US" dirty="0" err="1" smtClean="0">
                <a:solidFill>
                  <a:schemeClr val="tx1"/>
                </a:solidFill>
              </a:rPr>
              <a:t>:“</a:t>
            </a:r>
            <a:r>
              <a:rPr lang="en-US" dirty="0" err="1">
                <a:solidFill>
                  <a:schemeClr val="tx1"/>
                </a:solidFill>
              </a:rPr>
              <a:t>please</a:t>
            </a:r>
            <a:r>
              <a:rPr lang="en-US" dirty="0">
                <a:solidFill>
                  <a:schemeClr val="tx1"/>
                </a:solidFill>
              </a:rPr>
              <a:t> email me your code for #4.”</a:t>
            </a:r>
          </a:p>
        </p:txBody>
      </p:sp>
    </p:spTree>
    <p:extLst>
      <p:ext uri="{BB962C8B-B14F-4D97-AF65-F5344CB8AC3E}">
        <p14:creationId xmlns:p14="http://schemas.microsoft.com/office/powerpoint/2010/main" val="248458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793" y="200025"/>
            <a:ext cx="9068277" cy="73536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Data </a:t>
            </a:r>
            <a:r>
              <a:rPr lang="en-US" dirty="0" smtClean="0"/>
              <a:t>Science?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802391" y="7286625"/>
            <a:ext cx="6268063" cy="2176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--</a:t>
            </a:r>
            <a:r>
              <a:rPr lang="en-US" dirty="0" err="1"/>
              <a:t>Grolemund</a:t>
            </a:r>
            <a:r>
              <a:rPr lang="en-US" dirty="0"/>
              <a:t> &amp; Wickham, R for Data Science, O'Reilly 2016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9731" y="1724025"/>
            <a:ext cx="9312964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174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793" y="123825"/>
            <a:ext cx="9068277" cy="73536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Homework format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531" y="1038225"/>
            <a:ext cx="7924800" cy="5688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539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 Introduction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Placeholder 8"/>
          <p:cNvPicPr>
            <a:picLocks noChangeAspect="1"/>
          </p:cNvPicPr>
          <p:nvPr/>
        </p:nvPicPr>
        <p:blipFill>
          <a:blip r:embed="rId2" cstate="hqprint">
            <a:clrChange>
              <a:clrFrom>
                <a:srgbClr val="F7F3D8"/>
              </a:clrFrom>
              <a:clrTo>
                <a:srgbClr val="F7F3D8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79495" y="3761445"/>
            <a:ext cx="4069582" cy="287626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779494" y="7118099"/>
            <a:ext cx="4296369" cy="3985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Please interrupt!</a:t>
            </a:r>
            <a:endParaRPr lang="en-US" sz="4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9622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Set up your screen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380331" y="5610225"/>
            <a:ext cx="1795684" cy="2333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FFFFF"/>
                </a:solidFill>
              </a:rPr>
              <a:t>On the screen</a:t>
            </a:r>
            <a:endParaRPr lang="en-US" sz="2000" dirty="0">
              <a:solidFill>
                <a:srgbClr val="FFFFFF"/>
              </a:solidFill>
            </a:endParaRPr>
          </a:p>
        </p:txBody>
      </p:sp>
      <p:pic>
        <p:nvPicPr>
          <p:cNvPr id="7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9731" y="1343025"/>
            <a:ext cx="9531781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5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131" y="322986"/>
            <a:ext cx="8312587" cy="722164"/>
          </a:xfrm>
        </p:spPr>
        <p:txBody>
          <a:bodyPr>
            <a:normAutofit/>
          </a:bodyPr>
          <a:lstStyle/>
          <a:p>
            <a:r>
              <a:rPr lang="en-US" sz="3200" dirty="0" smtClean="0"/>
              <a:t>Take time to learn efficient flows</a:t>
            </a:r>
            <a:r>
              <a:rPr lang="is-IS" sz="3200" dirty="0" smtClean="0"/>
              <a:t>…</a:t>
            </a:r>
            <a:endParaRPr lang="en-US" sz="32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89731" y="1343025"/>
            <a:ext cx="9220200" cy="545381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33331" y="120362"/>
            <a:ext cx="2733914" cy="107372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99331" y="5846028"/>
            <a:ext cx="48353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en-US" sz="2400" dirty="0" smtClean="0">
                <a:solidFill>
                  <a:srgbClr val="FF0000"/>
                </a:solidFill>
              </a:rPr>
              <a:t>Outputs </a:t>
            </a:r>
            <a:r>
              <a:rPr lang="en-US" altLang="en-US" sz="2400" smtClean="0">
                <a:solidFill>
                  <a:srgbClr val="FF0000"/>
                </a:solidFill>
              </a:rPr>
              <a:t>appear here, did you get what you wanted?</a:t>
            </a:r>
            <a:endParaRPr lang="en-US" altLang="en-US" sz="2400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80331" y="2612266"/>
            <a:ext cx="43277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en-US" sz="2400" smtClean="0">
                <a:solidFill>
                  <a:srgbClr val="FF0000"/>
                </a:solidFill>
              </a:rPr>
              <a:t>Write code </a:t>
            </a:r>
            <a:r>
              <a:rPr lang="en-US" altLang="en-US" sz="2400" dirty="0" smtClean="0">
                <a:solidFill>
                  <a:srgbClr val="FF0000"/>
                </a:solidFill>
              </a:rPr>
              <a:t>here</a:t>
            </a:r>
            <a:endParaRPr lang="en-US" altLang="en-US" sz="2400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889629" y="3486883"/>
            <a:ext cx="44801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en-US" sz="2400" dirty="0" smtClean="0">
                <a:solidFill>
                  <a:srgbClr val="FF0000"/>
                </a:solidFill>
              </a:rPr>
              <a:t>Ctrl (or command)-R will run a </a:t>
            </a:r>
            <a:r>
              <a:rPr lang="en-US" altLang="en-US" sz="2400" smtClean="0">
                <a:solidFill>
                  <a:srgbClr val="FF0000"/>
                </a:solidFill>
              </a:rPr>
              <a:t>line (or </a:t>
            </a:r>
            <a:r>
              <a:rPr lang="en-US" altLang="en-US" sz="2400" dirty="0" smtClean="0">
                <a:solidFill>
                  <a:srgbClr val="FF0000"/>
                </a:solidFill>
              </a:rPr>
              <a:t>whatever </a:t>
            </a:r>
            <a:r>
              <a:rPr lang="en-US" altLang="en-US" sz="2400" smtClean="0">
                <a:solidFill>
                  <a:srgbClr val="FF0000"/>
                </a:solidFill>
              </a:rPr>
              <a:t>is highlighted)</a:t>
            </a:r>
            <a:endParaRPr lang="en-US" altLang="en-US" sz="2400" dirty="0">
              <a:solidFill>
                <a:srgbClr val="FF0000"/>
              </a:solidFill>
            </a:endParaRPr>
          </a:p>
        </p:txBody>
      </p:sp>
      <p:sp>
        <p:nvSpPr>
          <p:cNvPr id="14" name="Curved Right Arrow 13"/>
          <p:cNvSpPr/>
          <p:nvPr/>
        </p:nvSpPr>
        <p:spPr>
          <a:xfrm>
            <a:off x="121371" y="3705225"/>
            <a:ext cx="457200" cy="2667000"/>
          </a:xfrm>
          <a:prstGeom prst="curved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Curved Right Arrow 14"/>
          <p:cNvSpPr/>
          <p:nvPr/>
        </p:nvSpPr>
        <p:spPr>
          <a:xfrm rot="10800000">
            <a:off x="5733907" y="2713759"/>
            <a:ext cx="964766" cy="3657600"/>
          </a:xfrm>
          <a:prstGeom prst="curved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0942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3" grpId="0"/>
      <p:bldP spid="13" grpId="1"/>
      <p:bldP spid="14" grpId="0" animBg="1"/>
      <p:bldP spid="15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131" y="322986"/>
            <a:ext cx="8312587" cy="722164"/>
          </a:xfrm>
        </p:spPr>
        <p:txBody>
          <a:bodyPr>
            <a:normAutofit/>
          </a:bodyPr>
          <a:lstStyle/>
          <a:p>
            <a:r>
              <a:rPr lang="en-US" sz="3200" dirty="0" smtClean="0"/>
              <a:t>Take time to learn efficient flows</a:t>
            </a:r>
            <a:r>
              <a:rPr lang="is-IS" sz="3200" dirty="0" smtClean="0"/>
              <a:t>…</a:t>
            </a:r>
            <a:endParaRPr lang="en-US" sz="32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89731" y="1343025"/>
            <a:ext cx="9220200" cy="545381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54239" y="2315606"/>
            <a:ext cx="500965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5400" dirty="0" smtClean="0">
                <a:solidFill>
                  <a:srgbClr val="FF0000"/>
                </a:solidFill>
              </a:rPr>
              <a:t>Your code is your product!</a:t>
            </a:r>
            <a:endParaRPr lang="en-US" sz="5400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955224" y="5042513"/>
            <a:ext cx="4724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5400" dirty="0" smtClean="0">
                <a:solidFill>
                  <a:srgbClr val="FF0000"/>
                </a:solidFill>
              </a:rPr>
              <a:t>Your outputs are ephemeral</a:t>
            </a:r>
            <a:endParaRPr lang="en-US" sz="5400" dirty="0">
              <a:solidFill>
                <a:srgbClr val="FF0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33331" y="120362"/>
            <a:ext cx="2733914" cy="107372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171531" y="3476625"/>
            <a:ext cx="184731" cy="1892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648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694531" y="26843"/>
            <a:ext cx="8763000" cy="6870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9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r="10647"/>
          <a:stretch/>
        </p:blipFill>
        <p:spPr>
          <a:xfrm>
            <a:off x="29513" y="1266825"/>
            <a:ext cx="9735295" cy="51816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37331" y="352425"/>
            <a:ext cx="9677400" cy="722164"/>
          </a:xfrm>
        </p:spPr>
        <p:txBody>
          <a:bodyPr>
            <a:noAutofit/>
          </a:bodyPr>
          <a:lstStyle/>
          <a:p>
            <a:r>
              <a:rPr lang="en-US" sz="3600" dirty="0" err="1" smtClean="0"/>
              <a:t>RStudio</a:t>
            </a:r>
            <a:r>
              <a:rPr lang="en-US" sz="3600" dirty="0" smtClean="0"/>
              <a:t> Keyboard shortcuts for (nearly) everything</a:t>
            </a:r>
            <a:endParaRPr lang="en-US" sz="3600" dirty="0"/>
          </a:p>
        </p:txBody>
      </p:sp>
      <p:sp>
        <p:nvSpPr>
          <p:cNvPr id="4" name="TextBox 3"/>
          <p:cNvSpPr txBox="1"/>
          <p:nvPr/>
        </p:nvSpPr>
        <p:spPr>
          <a:xfrm>
            <a:off x="999331" y="6448425"/>
            <a:ext cx="84818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dirty="0" smtClean="0">
                <a:solidFill>
                  <a:srgbClr val="FF0000"/>
                </a:solidFill>
              </a:rPr>
              <a:t>Focus on use of ctrl (command) -R for sending code</a:t>
            </a:r>
            <a:endParaRPr 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5017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On programming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“Programming ought to be regarded as an integral part of effective and responsible data analysis”</a:t>
            </a:r>
          </a:p>
          <a:p>
            <a:r>
              <a:rPr lang="en-US" altLang="en-US" sz="1800" dirty="0"/>
              <a:t>       	 - </a:t>
            </a:r>
            <a:r>
              <a:rPr lang="en-US" altLang="en-US" sz="1800" dirty="0" err="1" smtClean="0"/>
              <a:t>Venables</a:t>
            </a:r>
            <a:r>
              <a:rPr lang="en-US" altLang="en-US" sz="1800" dirty="0" smtClean="0"/>
              <a:t> </a:t>
            </a:r>
            <a:r>
              <a:rPr lang="en-US" altLang="en-US" sz="1800" dirty="0"/>
              <a:t>and Ripley. 1999.  </a:t>
            </a:r>
            <a:r>
              <a:rPr lang="en-US" altLang="en-US" sz="1800" b="1" dirty="0"/>
              <a:t>S </a:t>
            </a:r>
            <a:r>
              <a:rPr lang="en-US" altLang="en-US" sz="1800" b="1" dirty="0" smtClean="0"/>
              <a:t>Programming</a:t>
            </a:r>
          </a:p>
          <a:p>
            <a:endParaRPr lang="en-US" altLang="en-US" sz="1800" b="1" dirty="0" smtClean="0"/>
          </a:p>
          <a:p>
            <a:endParaRPr lang="en-US" altLang="en-US" sz="1800" b="1" dirty="0"/>
          </a:p>
          <a:p>
            <a:endParaRPr lang="en-US" altLang="en-US" sz="1800" b="1" dirty="0" smtClean="0"/>
          </a:p>
          <a:p>
            <a:endParaRPr lang="en-US" altLang="en-US" sz="1800" b="1" dirty="0"/>
          </a:p>
          <a:p>
            <a:endParaRPr lang="en-US" altLang="en-US" sz="1800" b="1" dirty="0" smtClean="0"/>
          </a:p>
          <a:p>
            <a:endParaRPr lang="en-US" altLang="en-US" sz="1800" b="1" dirty="0"/>
          </a:p>
          <a:p>
            <a:endParaRPr lang="en-US" altLang="en-US" sz="1800" b="1" dirty="0"/>
          </a:p>
          <a:p>
            <a:pPr algn="ctr"/>
            <a:r>
              <a:rPr lang="en-US" altLang="en-US" sz="3600" b="1" dirty="0" smtClean="0"/>
              <a:t>You can figure it out!</a:t>
            </a:r>
            <a:endParaRPr lang="en-US" alt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202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 table ‘named’ iris.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906827" y="4238625"/>
            <a:ext cx="8312588" cy="2233681"/>
          </a:xfrm>
        </p:spPr>
        <p:txBody>
          <a:bodyPr/>
          <a:lstStyle/>
          <a:p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mean(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iris$Sepal.Width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filter(iris, 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Sepal.Length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&lt;4.9) </a:t>
            </a:r>
          </a:p>
          <a:p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iris$Sepal.Length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+ 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iris$Petal.Length</a:t>
            </a: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9550342"/>
              </p:ext>
            </p:extLst>
          </p:nvPr>
        </p:nvGraphicFramePr>
        <p:xfrm>
          <a:off x="1151731" y="1419225"/>
          <a:ext cx="6903847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5800"/>
                <a:gridCol w="1269746"/>
                <a:gridCol w="1193673"/>
                <a:gridCol w="1229550"/>
                <a:gridCol w="1153478"/>
                <a:gridCol w="1371600"/>
              </a:tblGrid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Row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Sepal.Length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Sepal.Width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Petal.Length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Petal.Width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Species</a:t>
                      </a:r>
                    </a:p>
                  </a:txBody>
                  <a:tcPr marL="12700" marR="12700" marT="12700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5.1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3.5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1.4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0.2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setosa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r" fontAlgn="b"/>
                      <a:r>
                        <a:rPr lang="is-I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4.9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1.4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0.2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setosa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4.7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3.2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1.3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0.2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setosa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4.6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3.1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1.5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0.2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setosa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3.6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1.4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0.2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setosa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23094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932" y="316062"/>
            <a:ext cx="8753484" cy="722164"/>
          </a:xfrm>
        </p:spPr>
        <p:txBody>
          <a:bodyPr>
            <a:noAutofit/>
          </a:bodyPr>
          <a:lstStyle/>
          <a:p>
            <a:r>
              <a:rPr lang="en-US" sz="3600" dirty="0" smtClean="0"/>
              <a:t>It won’t take long before you can ‘read’ this</a:t>
            </a:r>
            <a:r>
              <a:rPr lang="is-IS" sz="3600" dirty="0" smtClean="0"/>
              <a:t>…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9731" y="1263943"/>
            <a:ext cx="9296400" cy="5489282"/>
          </a:xfrm>
        </p:spPr>
        <p:txBody>
          <a:bodyPr>
            <a:normAutofit/>
          </a:bodyPr>
          <a:lstStyle/>
          <a:p>
            <a:r>
              <a:rPr lang="en-US" sz="1800" dirty="0" err="1" smtClean="0">
                <a:latin typeface="Courier New" charset="0"/>
                <a:ea typeface="Courier New" charset="0"/>
                <a:cs typeface="Courier New" charset="0"/>
              </a:rPr>
              <a:t>space.only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&lt;- gam(</a:t>
            </a:r>
            <a:r>
              <a:rPr lang="en-US" sz="1800" dirty="0" err="1">
                <a:latin typeface="Courier New" charset="0"/>
                <a:ea typeface="Courier New" charset="0"/>
                <a:cs typeface="Courier New" charset="0"/>
              </a:rPr>
              <a:t>present~s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(X_CEN, 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Y_CEN),</a:t>
            </a:r>
            <a:b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		data=</a:t>
            </a:r>
            <a:r>
              <a:rPr lang="en-US" sz="1800" dirty="0" err="1" smtClean="0">
                <a:latin typeface="Courier New" charset="0"/>
                <a:ea typeface="Courier New" charset="0"/>
                <a:cs typeface="Courier New" charset="0"/>
              </a:rPr>
              <a:t>finch@data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, family="binomial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")</a:t>
            </a:r>
            <a:b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800" dirty="0" err="1" smtClean="0">
                <a:latin typeface="Courier New" charset="0"/>
                <a:ea typeface="Courier New" charset="0"/>
                <a:cs typeface="Courier New" charset="0"/>
              </a:rPr>
              <a:t>preds.space.only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&lt;- </a:t>
            </a:r>
            <a:r>
              <a:rPr lang="en-US" sz="1800" dirty="0" err="1">
                <a:latin typeface="Courier New" charset="0"/>
                <a:ea typeface="Courier New" charset="0"/>
                <a:cs typeface="Courier New" charset="0"/>
              </a:rPr>
              <a:t>as.numeric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(predict(</a:t>
            </a:r>
            <a:r>
              <a:rPr lang="en-US" sz="1800" dirty="0" err="1">
                <a:latin typeface="Courier New" charset="0"/>
                <a:ea typeface="Courier New" charset="0"/>
                <a:cs typeface="Courier New" charset="0"/>
              </a:rPr>
              <a:t>space.only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, </a:t>
            </a:r>
            <a:br>
              <a:rPr lang="en-US" sz="18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			           type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="response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"))</a:t>
            </a:r>
            <a:b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800" dirty="0" err="1" smtClean="0">
                <a:latin typeface="Courier New" charset="0"/>
                <a:ea typeface="Courier New" charset="0"/>
                <a:cs typeface="Courier New" charset="0"/>
              </a:rPr>
              <a:t>resid.space.only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&lt;- residuals(</a:t>
            </a:r>
            <a:r>
              <a:rPr lang="en-US" sz="1800" dirty="0" err="1">
                <a:latin typeface="Courier New" charset="0"/>
                <a:ea typeface="Courier New" charset="0"/>
                <a:cs typeface="Courier New" charset="0"/>
              </a:rPr>
              <a:t>space.only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) </a:t>
            </a:r>
            <a:r>
              <a:rPr lang="en-US" sz="1800" dirty="0" err="1" smtClean="0">
                <a:latin typeface="Courier New" charset="0"/>
                <a:ea typeface="Courier New" charset="0"/>
                <a:cs typeface="Courier New" charset="0"/>
              </a:rPr>
              <a:t>finch$space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=</a:t>
            </a:r>
            <a:r>
              <a:rPr lang="en-US" sz="1800" dirty="0" err="1" smtClean="0">
                <a:latin typeface="Courier New" charset="0"/>
                <a:ea typeface="Courier New" charset="0"/>
                <a:cs typeface="Courier New" charset="0"/>
              </a:rPr>
              <a:t>as.numeric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(predict(</a:t>
            </a:r>
            <a:r>
              <a:rPr lang="en-US" sz="1800" dirty="0" err="1" smtClean="0">
                <a:latin typeface="Courier New" charset="0"/>
                <a:ea typeface="Courier New" charset="0"/>
                <a:cs typeface="Courier New" charset="0"/>
              </a:rPr>
              <a:t>space.only,type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="terms"))  </a:t>
            </a:r>
            <a:endParaRPr lang="en-US" sz="1800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1800" dirty="0" err="1" smtClean="0">
                <a:latin typeface="Courier New" charset="0"/>
                <a:ea typeface="Courier New" charset="0"/>
                <a:cs typeface="Courier New" charset="0"/>
              </a:rPr>
              <a:t>ggplot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sz="1800" dirty="0" err="1" smtClean="0">
                <a:latin typeface="Courier New" charset="0"/>
                <a:ea typeface="Courier New" charset="0"/>
                <a:cs typeface="Courier New" charset="0"/>
              </a:rPr>
              <a:t>finch@data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sz="1800" dirty="0" err="1" smtClean="0">
                <a:latin typeface="Courier New" charset="0"/>
                <a:ea typeface="Courier New" charset="0"/>
                <a:cs typeface="Courier New" charset="0"/>
              </a:rPr>
              <a:t>aes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(x=</a:t>
            </a:r>
            <a:r>
              <a:rPr lang="en-US" sz="1800" dirty="0" err="1" smtClean="0">
                <a:latin typeface="Courier New" charset="0"/>
                <a:ea typeface="Courier New" charset="0"/>
                <a:cs typeface="Courier New" charset="0"/>
              </a:rPr>
              <a:t>x,y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=</a:t>
            </a:r>
            <a:r>
              <a:rPr lang="en-US" sz="1800" dirty="0" err="1" smtClean="0">
                <a:latin typeface="Courier New" charset="0"/>
                <a:ea typeface="Courier New" charset="0"/>
                <a:cs typeface="Courier New" charset="0"/>
              </a:rPr>
              <a:t>y,z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=space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en-US" sz="1800" dirty="0" err="1">
                <a:latin typeface="Courier New" charset="0"/>
                <a:ea typeface="Courier New" charset="0"/>
                <a:cs typeface="Courier New" charset="0"/>
              </a:rPr>
              <a:t>map_id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 = id)) </a:t>
            </a:r>
            <a:r>
              <a:rPr lang="en-US" sz="1800">
                <a:latin typeface="Courier New" charset="0"/>
                <a:ea typeface="Courier New" charset="0"/>
                <a:cs typeface="Courier New" charset="0"/>
              </a:rPr>
              <a:t>+  </a:t>
            </a:r>
            <a:r>
              <a:rPr lang="en-US" sz="1800" smtClean="0"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sz="1800" dirty="0" err="1" smtClean="0">
                <a:latin typeface="Courier New" charset="0"/>
                <a:ea typeface="Courier New" charset="0"/>
                <a:cs typeface="Courier New" charset="0"/>
              </a:rPr>
              <a:t>geom_map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sz="1800" dirty="0" err="1" smtClean="0">
                <a:latin typeface="Courier New" charset="0"/>
                <a:ea typeface="Courier New" charset="0"/>
                <a:cs typeface="Courier New" charset="0"/>
              </a:rPr>
              <a:t>aes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(fill 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= space), map = </a:t>
            </a:r>
            <a:r>
              <a:rPr lang="en-US" sz="1800" dirty="0" err="1">
                <a:latin typeface="Courier New" charset="0"/>
                <a:ea typeface="Courier New" charset="0"/>
                <a:cs typeface="Courier New" charset="0"/>
              </a:rPr>
              <a:t>pfinch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)+  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sz="1800" dirty="0" err="1" smtClean="0">
                <a:latin typeface="Courier New" charset="0"/>
                <a:ea typeface="Courier New" charset="0"/>
                <a:cs typeface="Courier New" charset="0"/>
              </a:rPr>
              <a:t>geom_point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sz="1800" dirty="0" err="1" smtClean="0">
                <a:latin typeface="Courier New" charset="0"/>
                <a:ea typeface="Courier New" charset="0"/>
                <a:cs typeface="Courier New" charset="0"/>
              </a:rPr>
              <a:t>aes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(col=</a:t>
            </a:r>
            <a:r>
              <a:rPr lang="en-US" sz="1800" dirty="0" err="1" smtClean="0">
                <a:latin typeface="Courier New" charset="0"/>
                <a:ea typeface="Courier New" charset="0"/>
                <a:cs typeface="Courier New" charset="0"/>
              </a:rPr>
              <a:t>as.logical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(present)))+</a:t>
            </a:r>
            <a:b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sz="1800" dirty="0" err="1" smtClean="0">
                <a:latin typeface="Courier New" charset="0"/>
                <a:ea typeface="Courier New" charset="0"/>
                <a:cs typeface="Courier New" charset="0"/>
              </a:rPr>
              <a:t>expand_limits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(x 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= </a:t>
            </a:r>
            <a:r>
              <a:rPr lang="en-US" sz="1800" dirty="0" err="1">
                <a:latin typeface="Courier New" charset="0"/>
                <a:ea typeface="Courier New" charset="0"/>
                <a:cs typeface="Courier New" charset="0"/>
              </a:rPr>
              <a:t>pfinch$long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, </a:t>
            </a:r>
            <a:br>
              <a:rPr lang="en-US" sz="18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		    y 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= </a:t>
            </a:r>
            <a:r>
              <a:rPr lang="en-US" sz="1800" dirty="0" err="1">
                <a:latin typeface="Courier New" charset="0"/>
                <a:ea typeface="Courier New" charset="0"/>
                <a:cs typeface="Courier New" charset="0"/>
              </a:rPr>
              <a:t>pfinch$lat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)+  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b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sz="1800" dirty="0" err="1" smtClean="0">
                <a:latin typeface="Courier New" charset="0"/>
                <a:ea typeface="Courier New" charset="0"/>
                <a:cs typeface="Courier New" charset="0"/>
              </a:rPr>
              <a:t>scale_fill_gradientn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sz="1800" dirty="0" err="1" smtClean="0">
                <a:latin typeface="Courier New" charset="0"/>
                <a:ea typeface="Courier New" charset="0"/>
                <a:cs typeface="Courier New" charset="0"/>
              </a:rPr>
              <a:t>colours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=</a:t>
            </a:r>
            <a:b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	c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("</a:t>
            </a:r>
            <a:r>
              <a:rPr lang="en-US" sz="1800" dirty="0" err="1">
                <a:latin typeface="Courier New" charset="0"/>
                <a:ea typeface="Courier New" charset="0"/>
                <a:cs typeface="Courier New" charset="0"/>
              </a:rPr>
              <a:t>darkblue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","</a:t>
            </a:r>
            <a:r>
              <a:rPr lang="en-US" sz="1800" dirty="0" err="1">
                <a:latin typeface="Courier New" charset="0"/>
                <a:ea typeface="Courier New" charset="0"/>
                <a:cs typeface="Courier New" charset="0"/>
              </a:rPr>
              <a:t>blue","grey","yellow","orange","red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"))+  </a:t>
            </a:r>
            <a:br>
              <a:rPr lang="en-US" sz="18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   </a:t>
            </a:r>
            <a:r>
              <a:rPr lang="en-US" sz="1800" dirty="0" err="1" smtClean="0">
                <a:latin typeface="Courier New" charset="0"/>
                <a:ea typeface="Courier New" charset="0"/>
                <a:cs typeface="Courier New" charset="0"/>
              </a:rPr>
              <a:t>scale_color_manual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(values=</a:t>
            </a:r>
            <a:b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	c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("</a:t>
            </a:r>
            <a:r>
              <a:rPr lang="en-US" sz="1800" dirty="0" err="1">
                <a:latin typeface="Courier New" charset="0"/>
                <a:ea typeface="Courier New" charset="0"/>
                <a:cs typeface="Courier New" charset="0"/>
              </a:rPr>
              <a:t>transparent","black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"),name="Present")+  </a:t>
            </a:r>
            <a:r>
              <a:rPr lang="en-US" sz="1800" dirty="0" err="1">
                <a:latin typeface="Courier New" charset="0"/>
                <a:ea typeface="Courier New" charset="0"/>
                <a:cs typeface="Courier New" charset="0"/>
              </a:rPr>
              <a:t>coord_equal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616598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Data Types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clrChange>
              <a:clrFrom>
                <a:srgbClr val="EEEFEE"/>
              </a:clrFrom>
              <a:clrTo>
                <a:srgbClr val="EEEFE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8931" y="1343025"/>
            <a:ext cx="9448379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047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Creating and destroying objects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EEEFEE"/>
              </a:clrFrom>
              <a:clrTo>
                <a:srgbClr val="EEEFE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37331" y="1343025"/>
            <a:ext cx="5746432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153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Vectors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5931" y="1419225"/>
            <a:ext cx="6856001" cy="5208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982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6777</TotalTime>
  <Words>308</Words>
  <Application>Microsoft Macintosh PowerPoint</Application>
  <PresentationFormat>Custom</PresentationFormat>
  <Paragraphs>102</Paragraphs>
  <Slides>36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4" baseType="lpstr">
      <vt:lpstr>Calibri Light</vt:lpstr>
      <vt:lpstr>Courier New</vt:lpstr>
      <vt:lpstr>ＭＳ Ｐゴシック</vt:lpstr>
      <vt:lpstr>Arial</vt:lpstr>
      <vt:lpstr>Calibri</vt:lpstr>
      <vt:lpstr>Times New Roman</vt:lpstr>
      <vt:lpstr>Wingdings</vt:lpstr>
      <vt:lpstr>Retrospect</vt:lpstr>
      <vt:lpstr>Spatial environmental data analysis with R GEO 503</vt:lpstr>
      <vt:lpstr>Agenda</vt:lpstr>
      <vt:lpstr>Data Science?</vt:lpstr>
      <vt:lpstr>On programming</vt:lpstr>
      <vt:lpstr>A table ‘named’ iris.</vt:lpstr>
      <vt:lpstr>It won’t take long before you can ‘read’ this…</vt:lpstr>
      <vt:lpstr>Data Types</vt:lpstr>
      <vt:lpstr>Creating and destroying objects</vt:lpstr>
      <vt:lpstr>Vectors</vt:lpstr>
      <vt:lpstr>PowerPoint Presentation</vt:lpstr>
      <vt:lpstr>PowerPoint Presentation</vt:lpstr>
      <vt:lpstr>Working with Matrixes (matrices) </vt:lpstr>
      <vt:lpstr>Working with Matrixes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If statements and functions</vt:lpstr>
      <vt:lpstr>Libraries</vt:lpstr>
      <vt:lpstr>Working Directory</vt:lpstr>
      <vt:lpstr>PowerPoint Presentation</vt:lpstr>
      <vt:lpstr>Cheatsheets</vt:lpstr>
      <vt:lpstr>Homework Notes</vt:lpstr>
      <vt:lpstr>Homeworks</vt:lpstr>
      <vt:lpstr>Homework submitted in UBlearns</vt:lpstr>
      <vt:lpstr>Homework format</vt:lpstr>
      <vt:lpstr>R Introduction</vt:lpstr>
      <vt:lpstr>Set up your screen</vt:lpstr>
      <vt:lpstr>Take time to learn efficient flows…</vt:lpstr>
      <vt:lpstr>Take time to learn efficient flows…</vt:lpstr>
      <vt:lpstr>PowerPoint Presentation</vt:lpstr>
      <vt:lpstr>RStudio Keyboard shortcuts for (nearly) everything</vt:lpstr>
    </vt:vector>
  </TitlesOfParts>
  <LinksUpToDate>false</LinksUpToDate>
  <SharedDoc>false</SharedDoc>
  <HyperlinksChanged>false</HyperlinksChanged>
  <AppVersion>15.0025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R Project for Statistical Computing</dc:title>
  <dc:creator>punctata</dc:creator>
  <cp:lastModifiedBy>Adam Wilson</cp:lastModifiedBy>
  <cp:revision>188</cp:revision>
  <cp:lastPrinted>2016-09-11T18:55:44Z</cp:lastPrinted>
  <dcterms:modified xsi:type="dcterms:W3CDTF">2016-09-11T19:57:28Z</dcterms:modified>
</cp:coreProperties>
</file>